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67" r:id="rId3"/>
    <p:sldId id="281" r:id="rId4"/>
    <p:sldId id="259" r:id="rId5"/>
    <p:sldId id="270" r:id="rId6"/>
    <p:sldId id="279" r:id="rId7"/>
    <p:sldId id="271" r:id="rId8"/>
    <p:sldId id="275" r:id="rId9"/>
    <p:sldId id="272" r:id="rId10"/>
    <p:sldId id="273" r:id="rId11"/>
    <p:sldId id="269" r:id="rId12"/>
    <p:sldId id="274" r:id="rId13"/>
    <p:sldId id="282" r:id="rId14"/>
    <p:sldId id="278" r:id="rId15"/>
    <p:sldId id="277" r:id="rId16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9CAACCB-B984-4983-8E50-BB2C190C5B92}">
          <p14:sldIdLst/>
        </p14:section>
        <p14:section name="Раздел без заголовка" id="{857B460E-1308-4B8C-AB33-DA288A408210}">
          <p14:sldIdLst>
            <p14:sldId id="256"/>
            <p14:sldId id="267"/>
            <p14:sldId id="281"/>
            <p14:sldId id="259"/>
            <p14:sldId id="270"/>
            <p14:sldId id="279"/>
            <p14:sldId id="271"/>
            <p14:sldId id="275"/>
            <p14:sldId id="272"/>
            <p14:sldId id="273"/>
            <p14:sldId id="269"/>
            <p14:sldId id="274"/>
            <p14:sldId id="282"/>
            <p14:sldId id="278"/>
            <p14:sldId id="277"/>
          </p14:sldIdLst>
        </p14:section>
        <p14:section name="Раздел без заголовка" id="{A6117882-F4B6-4F9E-A4ED-4E14968395FA}">
          <p14:sldIdLst/>
        </p14:section>
      </p14:sectionLst>
    </p:ex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6B6B"/>
    <a:srgbClr val="2573B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>
        <p:scale>
          <a:sx n="100" d="100"/>
          <a:sy n="100" d="100"/>
        </p:scale>
        <p:origin x="-126" y="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image" Target="../media/image1.emf"/><Relationship Id="rId6" Type="http://schemas.openxmlformats.org/officeDocument/2006/relationships/image" Target="../media/image6.emf"/><Relationship Id="rId5" Type="http://schemas.openxmlformats.org/officeDocument/2006/relationships/image" Target="../media/image5.emf"/><Relationship Id="rId4" Type="http://schemas.openxmlformats.org/officeDocument/2006/relationships/image" Target="../media/image4.emf"/></Relationships>
</file>

<file path=ppt/drawings/_rels/vmlDrawing10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11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emf"/><Relationship Id="rId1" Type="http://schemas.openxmlformats.org/officeDocument/2006/relationships/image" Target="../media/image2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3.emf"/><Relationship Id="rId1" Type="http://schemas.openxmlformats.org/officeDocument/2006/relationships/image" Target="../media/image2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emf"/><Relationship Id="rId1" Type="http://schemas.openxmlformats.org/officeDocument/2006/relationships/image" Target="../media/image17.e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4.emf"/><Relationship Id="rId1" Type="http://schemas.openxmlformats.org/officeDocument/2006/relationships/image" Target="../media/image17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8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image" Target="../media/image14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5660" cy="498135"/>
          </a:xfrm>
          <a:prstGeom prst="rect">
            <a:avLst/>
          </a:prstGeom>
        </p:spPr>
        <p:txBody>
          <a:bodyPr vert="horz" lIns="92103" tIns="46051" rIns="92103" bIns="46051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2" y="2"/>
            <a:ext cx="2945660" cy="498135"/>
          </a:xfrm>
          <a:prstGeom prst="rect">
            <a:avLst/>
          </a:prstGeom>
        </p:spPr>
        <p:txBody>
          <a:bodyPr vert="horz" lIns="92103" tIns="46051" rIns="92103" bIns="46051" rtlCol="0"/>
          <a:lstStyle>
            <a:lvl1pPr algn="r">
              <a:defRPr sz="1200"/>
            </a:lvl1pPr>
          </a:lstStyle>
          <a:p>
            <a:fld id="{BFB47C99-03E3-42F8-B295-DEE4A59DEBF6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1425"/>
            <a:ext cx="59563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3" tIns="46051" rIns="92103" bIns="46051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60"/>
            <a:ext cx="5438140" cy="3909239"/>
          </a:xfrm>
          <a:prstGeom prst="rect">
            <a:avLst/>
          </a:prstGeom>
        </p:spPr>
        <p:txBody>
          <a:bodyPr vert="horz" lIns="92103" tIns="46051" rIns="92103" bIns="46051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2"/>
            <a:ext cx="2945660" cy="498134"/>
          </a:xfrm>
          <a:prstGeom prst="rect">
            <a:avLst/>
          </a:prstGeom>
        </p:spPr>
        <p:txBody>
          <a:bodyPr vert="horz" lIns="92103" tIns="46051" rIns="92103" bIns="46051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2" y="9430092"/>
            <a:ext cx="2945660" cy="498134"/>
          </a:xfrm>
          <a:prstGeom prst="rect">
            <a:avLst/>
          </a:prstGeom>
        </p:spPr>
        <p:txBody>
          <a:bodyPr vert="horz" lIns="92103" tIns="46051" rIns="92103" bIns="46051" rtlCol="0" anchor="b"/>
          <a:lstStyle>
            <a:lvl1pPr algn="r">
              <a:defRPr sz="1200"/>
            </a:lvl1pPr>
          </a:lstStyle>
          <a:p>
            <a:fld id="{28E29CD2-AE62-4CFB-BC1B-0BE75A412C8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25230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29CD2-AE62-4CFB-BC1B-0BE75A412C83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83551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E29CD2-AE62-4CFB-BC1B-0BE75A412C83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36044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D865155-611E-73B5-6070-BE23FFBE5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3107B71-5CF2-EC1E-931D-7FCB7586213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AB7B2E0-6739-8C95-8650-4ED243554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5F99299-0485-D326-D721-E7500853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8409F96-F28F-1481-EEBD-32C4B9C4A1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91599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3FA03DF-65FF-9CE0-69D3-95BE9A72B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27D452BA-402A-8512-80BF-B1E5AA1926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AA7877-1798-2A97-5496-16C1C8A8FD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562A299A-DAC2-EEC0-53DA-0D93D5DB42F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645FB84-643B-C984-19DC-D8FFEBF59B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52212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715A546E-D999-510D-CABA-0050AC367FD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505E3524-92A2-CD25-E487-01EFFFB7A6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81D590EE-7ED1-81E1-C801-969FAF007F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DD3153DE-D26B-C433-B5AC-B4A8298E7E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50D85294-A8C7-CBEF-5488-DC8D478729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15080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BD58DCE-E82F-B6FC-67B0-91480D4DDF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87EF68DB-41E3-B80B-A521-98CC721B74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50222C0-29DD-F7D0-A17D-941A7613C5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2324B866-9D29-6429-FB1F-6B69FB584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33413418-44DD-A5E2-23CA-CB5291E8DB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1000693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8A8187F-EB36-BE83-C97A-80DE55313D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FFC3DA1-7CA7-8201-E789-EF43E951DC4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55399EA0-3607-399E-0DC2-9F3E3E1EF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F8CE3C7B-CCDB-4A63-9AF4-BE13425FAE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B5748045-A9E6-B9E5-3CA2-0C021A87EE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1063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D5930ECA-8BBD-7DC4-44E6-C1956AC2D5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909E9DD-91E1-41EA-FDC0-E00DAF2C4F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5B2B68EB-A4B1-75BD-88D6-F551225587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A8F38A1-5C76-8968-A704-02662B365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A6409DB-D7C7-EA3B-9F71-952EB33707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8D964253-956B-558C-75BB-F4B46048F2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439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16F93DD-D5F4-E2A2-4B89-1796CA366D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39D17E5-35F7-E0FF-CAE7-481F4BEC569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74B04C4C-883C-E01A-BCB9-0ACAF60AA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1CE84352-9B46-C36E-8E13-56593A7D43B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ECE4D2FB-B04F-5254-52D6-4CB71211D5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594F1E94-37EF-8A86-FF89-07141B8C73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4D716B20-BDE6-DE4E-48AC-FCB80908BB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E83774F9-C83D-C8B1-8CD9-4C8B781AE1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1506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EFB84B8-070C-8D66-5547-82F640A46D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F3F9B8C7-45AC-6365-3FB8-42BB202F9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A9A29FDE-EF2F-C142-52F3-3E6FAC857E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A3A6ED7F-E723-8C4C-235B-0883131412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850583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CE84971-A1E6-ABFE-83C3-62CE5CC5AC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FF86B6C-B81E-A7AC-713D-1849DF92E4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810BA903-588E-1EEC-DBAA-1D566D361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8118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30F850DD-45DF-C993-6995-7CC4FC391B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6F603224-EA34-6236-E41B-F9CAB7CDEF0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E4B4500-9E2D-C1C7-C6D7-5CCC0ED1E8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C2F17203-5F8F-4EDD-3EC3-AB0A55B96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6431C3E4-54AC-E4CF-0BD9-4EE36F42CB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4FC1226A-A721-B3FD-4248-E9D5B04A4A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83004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45B5B6D0-2841-F9A2-9740-2EECD46B92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8868A756-269C-D0F9-0D33-FA1D2CC07DC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17854094-8AF0-4245-C880-75DE89F384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A024E9E1-64A2-907E-B325-16CFF52AC5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E89CFE81-A3C4-8B8D-16A7-57AD1171F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150C1797-7264-389C-8EB5-A1DD4BBF3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3725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38B7740-A064-5221-A482-F3EECA33B5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98F3CF46-A87A-036E-7482-C96C88A865A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E152EF1C-64B4-21F0-2883-2B9A688BB3F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D8AAF4-4241-4821-87D3-ED67613957EE}" type="datetimeFigureOut">
              <a:rPr lang="ru-RU" smtClean="0"/>
              <a:t>12.09.2022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6DFA41A6-8F13-D659-7A7A-031D6B9E49A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951C236-642F-1577-D52D-79406FD748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A91DE2-6891-4E2B-A18F-7F7F22FB470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06437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13" Type="http://schemas.openxmlformats.org/officeDocument/2006/relationships/image" Target="../media/image5.emf"/><Relationship Id="rId3" Type="http://schemas.openxmlformats.org/officeDocument/2006/relationships/oleObject" Target="../embeddings/oleObject1.bin"/><Relationship Id="rId7" Type="http://schemas.openxmlformats.org/officeDocument/2006/relationships/oleObject" Target="../embeddings/oleObject3.bin"/><Relationship Id="rId12" Type="http://schemas.openxmlformats.org/officeDocument/2006/relationships/oleObject" Target="../embeddings/oleObject5.bin"/><Relationship Id="rId17" Type="http://schemas.openxmlformats.org/officeDocument/2006/relationships/image" Target="../media/image9.png"/><Relationship Id="rId2" Type="http://schemas.openxmlformats.org/officeDocument/2006/relationships/slideLayout" Target="../slideLayouts/slideLayout1.xml"/><Relationship Id="rId16" Type="http://schemas.openxmlformats.org/officeDocument/2006/relationships/image" Target="../media/image6.emf"/><Relationship Id="rId1" Type="http://schemas.openxmlformats.org/officeDocument/2006/relationships/vmlDrawing" Target="../drawings/vmlDrawing1.vml"/><Relationship Id="rId6" Type="http://schemas.openxmlformats.org/officeDocument/2006/relationships/image" Target="../media/image2.emf"/><Relationship Id="rId11" Type="http://schemas.openxmlformats.org/officeDocument/2006/relationships/image" Target="../media/image7.png"/><Relationship Id="rId5" Type="http://schemas.openxmlformats.org/officeDocument/2006/relationships/oleObject" Target="../embeddings/oleObject2.bin"/><Relationship Id="rId15" Type="http://schemas.openxmlformats.org/officeDocument/2006/relationships/oleObject" Target="../embeddings/oleObject6.bin"/><Relationship Id="rId10" Type="http://schemas.openxmlformats.org/officeDocument/2006/relationships/image" Target="../media/image4.emf"/><Relationship Id="rId4" Type="http://schemas.openxmlformats.org/officeDocument/2006/relationships/image" Target="../media/image1.emf"/><Relationship Id="rId9" Type="http://schemas.openxmlformats.org/officeDocument/2006/relationships/oleObject" Target="../embeddings/oleObject4.bin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0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0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1.vml"/><Relationship Id="rId6" Type="http://schemas.openxmlformats.org/officeDocument/2006/relationships/oleObject" Target="../embeddings/oleObject33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2.bin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2.vml"/><Relationship Id="rId6" Type="http://schemas.openxmlformats.org/officeDocument/2006/relationships/oleObject" Target="../embeddings/oleObject35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4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3.vml"/><Relationship Id="rId6" Type="http://schemas.openxmlformats.org/officeDocument/2006/relationships/oleObject" Target="../embeddings/oleObject37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6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39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38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41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40.bin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emf"/><Relationship Id="rId13" Type="http://schemas.openxmlformats.org/officeDocument/2006/relationships/oleObject" Target="../embeddings/oleObject12.bin"/><Relationship Id="rId3" Type="http://schemas.openxmlformats.org/officeDocument/2006/relationships/notesSlide" Target="../notesSlides/notesSlide1.xml"/><Relationship Id="rId7" Type="http://schemas.openxmlformats.org/officeDocument/2006/relationships/oleObject" Target="../embeddings/oleObject8.bin"/><Relationship Id="rId12" Type="http://schemas.openxmlformats.org/officeDocument/2006/relationships/oleObject" Target="../embeddings/oleObject11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2.emf"/><Relationship Id="rId11" Type="http://schemas.openxmlformats.org/officeDocument/2006/relationships/oleObject" Target="../embeddings/oleObject10.bin"/><Relationship Id="rId5" Type="http://schemas.openxmlformats.org/officeDocument/2006/relationships/oleObject" Target="../embeddings/oleObject7.bin"/><Relationship Id="rId10" Type="http://schemas.openxmlformats.org/officeDocument/2006/relationships/image" Target="../media/image11.emf"/><Relationship Id="rId4" Type="http://schemas.openxmlformats.org/officeDocument/2006/relationships/image" Target="../media/image12.png"/><Relationship Id="rId9" Type="http://schemas.openxmlformats.org/officeDocument/2006/relationships/oleObject" Target="../embeddings/oleObject9.bin"/><Relationship Id="rId14" Type="http://schemas.openxmlformats.org/officeDocument/2006/relationships/oleObject" Target="../embeddings/oleObject13.bin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emf"/><Relationship Id="rId3" Type="http://schemas.openxmlformats.org/officeDocument/2006/relationships/notesSlide" Target="../notesSlides/notesSlide2.xml"/><Relationship Id="rId7" Type="http://schemas.openxmlformats.org/officeDocument/2006/relationships/oleObject" Target="../embeddings/oleObject15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2.emf"/><Relationship Id="rId5" Type="http://schemas.openxmlformats.org/officeDocument/2006/relationships/oleObject" Target="../embeddings/oleObject14.bin"/><Relationship Id="rId10" Type="http://schemas.openxmlformats.org/officeDocument/2006/relationships/image" Target="../media/image14.emf"/><Relationship Id="rId4" Type="http://schemas.openxmlformats.org/officeDocument/2006/relationships/image" Target="../media/image15.jpg"/><Relationship Id="rId9" Type="http://schemas.openxmlformats.org/officeDocument/2006/relationships/oleObject" Target="../embeddings/oleObject16.bin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16.png"/><Relationship Id="rId4" Type="http://schemas.openxmlformats.org/officeDocument/2006/relationships/image" Target="../media/image2.e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18.bin"/><Relationship Id="rId7" Type="http://schemas.openxmlformats.org/officeDocument/2006/relationships/oleObject" Target="../embeddings/oleObject20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19.bin"/><Relationship Id="rId4" Type="http://schemas.openxmlformats.org/officeDocument/2006/relationships/image" Target="../media/image17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emf"/><Relationship Id="rId3" Type="http://schemas.openxmlformats.org/officeDocument/2006/relationships/oleObject" Target="../embeddings/oleObject21.bin"/><Relationship Id="rId7" Type="http://schemas.openxmlformats.org/officeDocument/2006/relationships/oleObject" Target="../embeddings/oleObject23.bin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14.emf"/><Relationship Id="rId5" Type="http://schemas.openxmlformats.org/officeDocument/2006/relationships/oleObject" Target="../embeddings/oleObject22.bin"/><Relationship Id="rId4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4.bin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6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3.emf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14.emf"/><Relationship Id="rId4" Type="http://schemas.openxmlformats.org/officeDocument/2006/relationships/oleObject" Target="../embeddings/oleObject28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545F1D70-DEF8-4A24-4E1C-389A40C286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5231575"/>
              </p:ext>
            </p:extLst>
          </p:nvPr>
        </p:nvGraphicFramePr>
        <p:xfrm>
          <a:off x="-4231" y="-10470"/>
          <a:ext cx="12191999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CorelDRAW" r:id="rId3" imgW="17377826" imgH="9778791" progId="CorelDraw.Graphic.23">
                  <p:embed/>
                </p:oleObj>
              </mc:Choice>
              <mc:Fallback>
                <p:oleObj name="CorelDRAW" r:id="rId3" imgW="17377826" imgH="9778791" progId="CorelDraw.Graphic.23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xmlns="" id="{545F1D70-DEF8-4A24-4E1C-389A40C286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4231" y="-10470"/>
                        <a:ext cx="12191999" cy="685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2EA84E66-2D81-1CFF-97C1-33F122CA2F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56013627"/>
              </p:ext>
            </p:extLst>
          </p:nvPr>
        </p:nvGraphicFramePr>
        <p:xfrm>
          <a:off x="3302" y="-32295"/>
          <a:ext cx="12188698" cy="11001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CorelDRAW" r:id="rId5" imgW="17377826" imgH="1566081" progId="CorelDraw.Graphic.23">
                  <p:embed/>
                </p:oleObj>
              </mc:Choice>
              <mc:Fallback>
                <p:oleObj name="CorelDRAW" r:id="rId5" imgW="17377826" imgH="1566081" progId="CorelDraw.Graphic.23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xmlns="" id="{2EA84E66-2D81-1CFF-97C1-33F122CA2F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302" y="-32295"/>
                        <a:ext cx="12188698" cy="11001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1ED808FA-F1D2-882E-D0F0-749F7F4909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14975547"/>
              </p:ext>
            </p:extLst>
          </p:nvPr>
        </p:nvGraphicFramePr>
        <p:xfrm>
          <a:off x="3302" y="5691584"/>
          <a:ext cx="12209633" cy="11899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8" name="CorelDRAW" r:id="rId7" imgW="17377826" imgH="1694284" progId="CorelDraw.Graphic.23">
                  <p:embed/>
                </p:oleObj>
              </mc:Choice>
              <mc:Fallback>
                <p:oleObj name="CorelDRAW" r:id="rId7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1ED808FA-F1D2-882E-D0F0-749F7F4909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3302" y="5691584"/>
                        <a:ext cx="12209633" cy="11899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Объект 16">
            <a:extLst>
              <a:ext uri="{FF2B5EF4-FFF2-40B4-BE49-F238E27FC236}">
                <a16:creationId xmlns:a16="http://schemas.microsoft.com/office/drawing/2014/main" xmlns="" id="{5F959002-CAE3-2538-395E-17881CF5DD0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0753022"/>
              </p:ext>
            </p:extLst>
          </p:nvPr>
        </p:nvGraphicFramePr>
        <p:xfrm>
          <a:off x="3295650" y="3544888"/>
          <a:ext cx="2781300" cy="1706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orelDRAW" r:id="rId9" imgW="3859306" imgH="2381364" progId="CorelDraw.Graphic.23">
                  <p:embed/>
                </p:oleObj>
              </mc:Choice>
              <mc:Fallback>
                <p:oleObj name="CorelDRAW" r:id="rId9" imgW="3859306" imgH="2381364" progId="CorelDraw.Graphic.23">
                  <p:embed/>
                  <p:pic>
                    <p:nvPicPr>
                      <p:cNvPr id="17" name="Объект 16">
                        <a:extLst>
                          <a:ext uri="{FF2B5EF4-FFF2-40B4-BE49-F238E27FC236}">
                            <a16:creationId xmlns:a16="http://schemas.microsoft.com/office/drawing/2014/main" xmlns="" id="{5F959002-CAE3-2538-395E-17881CF5DD0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3295650" y="3544888"/>
                        <a:ext cx="2781300" cy="17065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3" name="Рисунок 22">
            <a:extLst>
              <a:ext uri="{FF2B5EF4-FFF2-40B4-BE49-F238E27FC236}">
                <a16:creationId xmlns:a16="http://schemas.microsoft.com/office/drawing/2014/main" xmlns="" id="{169734EA-9CB2-39C8-3CF4-A3FA5FFC3C6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114496" y="3544715"/>
            <a:ext cx="2559721" cy="1706481"/>
          </a:xfrm>
          <a:prstGeom prst="rect">
            <a:avLst/>
          </a:prstGeom>
        </p:spPr>
      </p:pic>
      <p:graphicFrame>
        <p:nvGraphicFramePr>
          <p:cNvPr id="26" name="Объект 25">
            <a:extLst>
              <a:ext uri="{FF2B5EF4-FFF2-40B4-BE49-F238E27FC236}">
                <a16:creationId xmlns:a16="http://schemas.microsoft.com/office/drawing/2014/main" xmlns="" id="{7F02767A-BED8-68B4-9F55-F8A9ECED0C0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917110"/>
              </p:ext>
            </p:extLst>
          </p:nvPr>
        </p:nvGraphicFramePr>
        <p:xfrm>
          <a:off x="3296010" y="5303385"/>
          <a:ext cx="5378207" cy="38819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CorelDRAW" r:id="rId12" imgW="7544568" imgH="543906" progId="CorelDraw.Graphic.23">
                  <p:embed/>
                </p:oleObj>
              </mc:Choice>
              <mc:Fallback>
                <p:oleObj name="CorelDRAW" r:id="rId12" imgW="7544568" imgH="543906" progId="CorelDraw.Graphic.23">
                  <p:embed/>
                  <p:pic>
                    <p:nvPicPr>
                      <p:cNvPr id="26" name="Объект 25">
                        <a:extLst>
                          <a:ext uri="{FF2B5EF4-FFF2-40B4-BE49-F238E27FC236}">
                            <a16:creationId xmlns:a16="http://schemas.microsoft.com/office/drawing/2014/main" xmlns="" id="{7F02767A-BED8-68B4-9F55-F8A9ECED0C0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3296010" y="5303385"/>
                        <a:ext cx="5378207" cy="38819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0" name="Рисунок 29">
            <a:extLst>
              <a:ext uri="{FF2B5EF4-FFF2-40B4-BE49-F238E27FC236}">
                <a16:creationId xmlns:a16="http://schemas.microsoft.com/office/drawing/2014/main" xmlns="" id="{F871DA9A-671B-1122-9A70-C747D1EE7296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9696189" y="3798516"/>
            <a:ext cx="2491579" cy="2103708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B71553C5-C7A5-A60B-17F6-34AA121FE637}"/>
              </a:ext>
            </a:extLst>
          </p:cNvPr>
          <p:cNvSpPr txBox="1"/>
          <p:nvPr/>
        </p:nvSpPr>
        <p:spPr>
          <a:xfrm>
            <a:off x="1572262" y="1502692"/>
            <a:ext cx="8825702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IV</a:t>
            </a:r>
            <a:r>
              <a:rPr lang="ru-RU" sz="3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межрегиональный форум молодежного предпринимательства 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75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«За бизнес»</a:t>
            </a:r>
          </a:p>
        </p:txBody>
      </p:sp>
      <p:graphicFrame>
        <p:nvGraphicFramePr>
          <p:cNvPr id="2" name="Объект 1">
            <a:extLst>
              <a:ext uri="{FF2B5EF4-FFF2-40B4-BE49-F238E27FC236}">
                <a16:creationId xmlns:a16="http://schemas.microsoft.com/office/drawing/2014/main" xmlns="" id="{6ED5FA9C-C2FA-F139-55C7-735D1C35E9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82562851"/>
              </p:ext>
            </p:extLst>
          </p:nvPr>
        </p:nvGraphicFramePr>
        <p:xfrm>
          <a:off x="557666" y="1347694"/>
          <a:ext cx="1236370" cy="17862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1" name="CorelDRAW" r:id="rId15" imgW="1264408" imgH="1826326" progId="CorelDraw.Graphic.23">
                  <p:embed/>
                </p:oleObj>
              </mc:Choice>
              <mc:Fallback>
                <p:oleObj name="CorelDRAW" r:id="rId15" imgW="1264408" imgH="1826326" progId="CorelDraw.Graphic.2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6"/>
                      <a:stretch>
                        <a:fillRect/>
                      </a:stretch>
                    </p:blipFill>
                    <p:spPr>
                      <a:xfrm>
                        <a:off x="557666" y="1347694"/>
                        <a:ext cx="1236370" cy="17862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AD7D38A-A561-2B44-61D6-EA7DE4FE7FC1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66" y="3544714"/>
            <a:ext cx="1004289" cy="10394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091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>
            <a:extLst>
              <a:ext uri="{FF2B5EF4-FFF2-40B4-BE49-F238E27FC236}">
                <a16:creationId xmlns:a16="http://schemas.microsoft.com/office/drawing/2014/main" xmlns="" id="{1DE51193-1F78-05D7-CA84-8E48640CABB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459"/>
          <a:stretch/>
        </p:blipFill>
        <p:spPr>
          <a:xfrm>
            <a:off x="4809743" y="12212"/>
            <a:ext cx="7373867" cy="4120686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5" y="939224"/>
            <a:ext cx="5701256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2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598094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СЕКЦИЯ 4. МЕНТОРСКАЯ ГОСТИНАЯ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390697" y="1198436"/>
            <a:ext cx="598294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  <a:r>
              <a:rPr lang="en-US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БИЗНЕС-СТОРИС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12:20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построить семейный бизнес и не развестись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12:20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12:40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мы продали робота японцам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12:40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13:00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уйти из найма и построить федеральную клининговую компанию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13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:00 – 13:30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загаданное желание у водопада превратилось в компанию - лидера рынка. История создания «Империи»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13:30 – 14:00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привести себя в порядок, когда все рухнуло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14:00 – 14:30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мы перешли к социально ответственному бизнесу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14:30 – 15:00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привлечь внимание к своему бренду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17:00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Провокативный тренинг «Как легко выйти из стресса»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485707" y="4302701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502551" y="4643983"/>
            <a:ext cx="1875835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МАКСИМ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АФАНАСЬЕВ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клининговой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компании </a:t>
            </a:r>
            <a:r>
              <a:rPr lang="ru-RU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Volga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эксперт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области продаж и сервиса</a:t>
            </a:r>
            <a:endParaRPr lang="en-US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5519374" y="4643809"/>
            <a:ext cx="154579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АЛЕКСАНДР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ВАГИН</a:t>
            </a:r>
          </a:p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агентства </a:t>
            </a:r>
          </a:p>
          <a:p>
            <a:r>
              <a:rPr lang="en-US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Supermarket </a:t>
            </a:r>
            <a:endParaRPr lang="ru-RU" sz="1000" dirty="0">
              <a:solidFill>
                <a:schemeClr val="bg2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1D72FD3-3963-96EC-3DA7-E0360385EB5A}"/>
              </a:ext>
            </a:extLst>
          </p:cNvPr>
          <p:cNvSpPr txBox="1"/>
          <p:nvPr/>
        </p:nvSpPr>
        <p:spPr>
          <a:xfrm>
            <a:off x="2842872" y="4596969"/>
            <a:ext cx="222884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ДИЛЯРА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ИЛЬИНА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школы и руководитель франчайзинговой сети Школ скорочтения, развития интеллекта и памяти Schoolford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6355E8E4-E24A-EFBB-0362-CCC6A50CB3B7}"/>
              </a:ext>
            </a:extLst>
          </p:cNvPr>
          <p:cNvSpPr txBox="1"/>
          <p:nvPr/>
        </p:nvSpPr>
        <p:spPr>
          <a:xfrm>
            <a:off x="7765058" y="4643809"/>
            <a:ext cx="1707534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АНДРЕЙ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ЕВДОКИМОВ</a:t>
            </a:r>
          </a:p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Бизнес-психолог, ментор, сертифицированный коуч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193C73C0-FEF1-5946-E12B-3C57BAE90E7F}"/>
              </a:ext>
            </a:extLst>
          </p:cNvPr>
          <p:cNvSpPr txBox="1"/>
          <p:nvPr/>
        </p:nvSpPr>
        <p:spPr>
          <a:xfrm>
            <a:off x="10119724" y="4665139"/>
            <a:ext cx="1842681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АНДРЕЙ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СКРЫПНИК</a:t>
            </a:r>
          </a:p>
          <a:p>
            <a:r>
              <a:rPr lang="ru-RU" sz="1000" dirty="0">
                <a:solidFill>
                  <a:schemeClr val="bg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направления по устойчивому развитию компании GRASS, экоблогер</a:t>
            </a:r>
          </a:p>
        </p:txBody>
      </p:sp>
    </p:spTree>
    <p:extLst>
      <p:ext uri="{BB962C8B-B14F-4D97-AF65-F5344CB8AC3E}">
        <p14:creationId xmlns:p14="http://schemas.microsoft.com/office/powerpoint/2010/main" val="2811371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E6D67B45-FFA0-23AF-B6BB-9E7237F3699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1873"/>
          <a:stretch/>
        </p:blipFill>
        <p:spPr>
          <a:xfrm>
            <a:off x="4808420" y="11343"/>
            <a:ext cx="7377520" cy="4138332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373101"/>
              </p:ext>
            </p:extLst>
          </p:nvPr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6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5" y="464817"/>
            <a:ext cx="558082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СЕКЦИЯ 5. СОЦИАЛЬНОЕ ПРЕДПРИНИМАТЕЛЬСТВО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92382926"/>
              </p:ext>
            </p:extLst>
          </p:nvPr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1ED808FA-F1D2-882E-D0F0-749F7F4909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465827" y="1234876"/>
            <a:ext cx="5907812" cy="25083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1.</a:t>
            </a:r>
            <a:r>
              <a:rPr lang="ru-RU" sz="18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endParaRPr lang="ru-RU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10:30 – 11:45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«Я – социальный предприниматель»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12:00 – 13:15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Тренинг «Профилактика эмоционального выгорания в социальном бизнесе»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13:30 – 14:45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Тренинг «ТОП-10 навыков успешного социального предпринимателя»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2.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15:00 – 17:00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Форсайт-сессия «Голос женского бизнеса»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411051" y="4098911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5086296" y="4503045"/>
            <a:ext cx="192071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АЛИНА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ПАНФИЛОВА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Начальник отдела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ЦИСС ГАУ ВО «Мой бизнес»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390895" y="4468243"/>
            <a:ext cx="25558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ДЕНИС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БОГАТОВ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Центра развития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 предпринимательства,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бизнес-тренер, эксперт Минэкономразвития России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193CAA12-6BA4-B483-1BF4-44020FC9049C}"/>
              </a:ext>
            </a:extLst>
          </p:cNvPr>
          <p:cNvSpPr txBox="1"/>
          <p:nvPr/>
        </p:nvSpPr>
        <p:spPr>
          <a:xfrm>
            <a:off x="9703034" y="4468243"/>
            <a:ext cx="2168927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АЛЕКСАНДРА</a:t>
            </a:r>
            <a:endParaRPr kumimoji="0" lang="ru-RU" sz="14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b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СУКИАСЯН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Социальный предприниматель,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соучредитель образовательного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b="0" i="0" dirty="0"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комплекса «Поколение»</a:t>
            </a:r>
            <a:endParaRPr kumimoji="0" lang="ru-RU" sz="1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3B5FFE19-738C-C9A9-0812-3B9D3EE45B2F}"/>
              </a:ext>
            </a:extLst>
          </p:cNvPr>
          <p:cNvSpPr txBox="1"/>
          <p:nvPr/>
        </p:nvSpPr>
        <p:spPr>
          <a:xfrm>
            <a:off x="7329569" y="4452162"/>
            <a:ext cx="210025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ЕКАТЕРИНА 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ПОСТОЕВА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Учредитель и руководитель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ООО «Морожко», председатель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Комитета  женского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ВОО «Опора России»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3F1BE47B-781F-FA9F-8533-F6F225FFFD6A}"/>
              </a:ext>
            </a:extLst>
          </p:cNvPr>
          <p:cNvSpPr txBox="1"/>
          <p:nvPr/>
        </p:nvSpPr>
        <p:spPr>
          <a:xfrm>
            <a:off x="3027369" y="4518890"/>
            <a:ext cx="173637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ОЛЬГА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БЕЛЯКОВА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Практикующий психолог,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психотерапевт по методу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«Символдрама»</a:t>
            </a:r>
          </a:p>
        </p:txBody>
      </p:sp>
    </p:spTree>
    <p:extLst>
      <p:ext uri="{BB962C8B-B14F-4D97-AF65-F5344CB8AC3E}">
        <p14:creationId xmlns:p14="http://schemas.microsoft.com/office/powerpoint/2010/main" val="35237473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359FB2-B8E6-0BDB-C9CE-41679A1802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67" b="6107"/>
          <a:stretch/>
        </p:blipFill>
        <p:spPr>
          <a:xfrm>
            <a:off x="4846193" y="9060"/>
            <a:ext cx="7373867" cy="4140615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0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598094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СЕКЦИЯ 6. КРЕАТИВНАЯ ИНДУСТРИЯ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360676" y="1288252"/>
            <a:ext cx="6078954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endParaRPr lang="ru-RU" sz="12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1.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10:00 – 13:45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Форсайт-сессия «Разработка идей детских и туристических маршрутов Волгоградской области»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2. </a:t>
            </a: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14:00 – 14:15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Проекты и резиденты креативного пространства Икра. Галерея современного искусства «Порт Волга»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14:15 – 15:00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«Соединение искусства и бизнеса»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15:00 – 15:45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Студия визуальных коммуникаций SOTA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15:45 – 16:30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«Что нужно сделать, чтобы начать работать в IT»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294685" y="4142364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434627" y="4660012"/>
            <a:ext cx="2436886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МАРИНА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БОЛДАРЕВА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креативного кластера ИКРА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3254538" y="4659299"/>
            <a:ext cx="267893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АЛИНА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ДАУЛЕТКАЛИЕВА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арт-сообщества «Линии»,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куратор галереи современного искусства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«Порт Волга»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793701-6602-2007-11FA-02B366DB7564}"/>
              </a:ext>
            </a:extLst>
          </p:cNvPr>
          <p:cNvSpPr txBox="1"/>
          <p:nvPr/>
        </p:nvSpPr>
        <p:spPr>
          <a:xfrm>
            <a:off x="9079816" y="4627648"/>
            <a:ext cx="311218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СТЕПАН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ОВЧИННИКОВ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компании ИНТЕРВОЛГА</a:t>
            </a:r>
            <a:endParaRPr kumimoji="0" lang="ru-RU" sz="10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245C167F-7DE4-059B-7685-ADF5EDC2AB52}"/>
              </a:ext>
            </a:extLst>
          </p:cNvPr>
          <p:cNvSpPr txBox="1"/>
          <p:nvPr/>
        </p:nvSpPr>
        <p:spPr>
          <a:xfrm>
            <a:off x="6373639" y="4627648"/>
            <a:ext cx="2501434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ЮЛИЯ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РЕДЬКИНА</a:t>
            </a:r>
          </a:p>
          <a:p>
            <a:pPr>
              <a:defRPr/>
            </a:pP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Волгоградский предприниматель, резидент креативного пространства Икра</a:t>
            </a:r>
          </a:p>
        </p:txBody>
      </p:sp>
    </p:spTree>
    <p:extLst>
      <p:ext uri="{BB962C8B-B14F-4D97-AF65-F5344CB8AC3E}">
        <p14:creationId xmlns:p14="http://schemas.microsoft.com/office/powerpoint/2010/main" val="21714551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xmlns="" id="{264C93BB-8446-451D-236F-E3E5F22F566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4449"/>
          <a:stretch/>
        </p:blipFill>
        <p:spPr>
          <a:xfrm>
            <a:off x="4835788" y="10196"/>
            <a:ext cx="7345708" cy="4139479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4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598094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СКАЙБОКСЫ 3-Й УРОВЕНЬ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570625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0" y="570625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334771" y="1346218"/>
            <a:ext cx="6038868" cy="263149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endParaRPr lang="ru-RU" sz="4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09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:30 – 10:30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Круглый стол</a:t>
            </a:r>
            <a:r>
              <a:rPr lang="en-US" sz="1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«Выбирай свое»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11:00 – 12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Круглый стол «Финансовые инструменты для развития бизнеса»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11:00 - 12:30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Семинар «Российское программное обеспечение – новые точки роста для бизнеса»</a:t>
            </a:r>
          </a:p>
          <a:p>
            <a:pPr marL="171450" indent="-1714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12:30 – 14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Семинар   «Инструменты поддержки российских экспортеров»</a:t>
            </a:r>
          </a:p>
          <a:p>
            <a:pPr marL="171450" indent="-1714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12:30 - 15:00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Закупочная сессия торговых сетей: «Покупочка»,  «Магнит», «Пятерочка». В2В переговоры товаропроизводителей и представителей торговых сетей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334771" y="4204258"/>
            <a:ext cx="16722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УЧАСТНИКИ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7440247" y="4707780"/>
            <a:ext cx="2088585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ФОНД РАЗВИТИЯ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ПРОМЫШЛЕННОСТИ</a:t>
            </a:r>
          </a:p>
          <a:p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2548074" y="4697569"/>
            <a:ext cx="19252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СОЮЗ «ВОЛЖСКАЯ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ТОРГОВО-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ПРОМЫШЛЕННАЯ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ПАЛАТА»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4686300" y="4709336"/>
            <a:ext cx="263728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АНО «ЦЕНТР ПОДДЕРЖКИ ЭКСПОРТА»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379D13B-4EBC-7722-9678-3EA01C79ABD9}"/>
              </a:ext>
            </a:extLst>
          </p:cNvPr>
          <p:cNvSpPr txBox="1"/>
          <p:nvPr/>
        </p:nvSpPr>
        <p:spPr>
          <a:xfrm>
            <a:off x="344252" y="4661375"/>
            <a:ext cx="2332138" cy="10464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ПРЕДСТАВИТЕЛИ РОЗНИЧНОЙ СЕТИ МАГАЗИНОВ: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«Покупочка», «Пятерочка», «Магнит»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A63D37-4E5D-A138-39B9-3CB8A903597E}"/>
              </a:ext>
            </a:extLst>
          </p:cNvPr>
          <p:cNvSpPr txBox="1"/>
          <p:nvPr/>
        </p:nvSpPr>
        <p:spPr>
          <a:xfrm>
            <a:off x="9765577" y="4699152"/>
            <a:ext cx="24200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КОМИТЕТ ПО РАЗВИТИЮ ТУРИЗМА ВОЛГОГРАДСКОЙ ОБЛАСТИ</a:t>
            </a:r>
          </a:p>
          <a:p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406228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E5815C1-18EA-AF46-A68F-EE4EB150DAB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7107" b="15431"/>
          <a:stretch/>
        </p:blipFill>
        <p:spPr>
          <a:xfrm>
            <a:off x="4814480" y="0"/>
            <a:ext cx="7377520" cy="4138332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8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598094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ОНЛАЙН-ПРОГРАММА ФОРУМА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39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515172" y="1506842"/>
            <a:ext cx="5580828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</a:t>
            </a:r>
          </a:p>
          <a:p>
            <a:endParaRPr lang="ru-RU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10:30 – 17:00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Мастер-классы: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742950" lvl="1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мотивация</a:t>
            </a:r>
          </a:p>
          <a:p>
            <a:pPr marL="742950" lvl="1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новые инструменты интернет-продвижения</a:t>
            </a:r>
          </a:p>
          <a:p>
            <a:pPr marL="742950" lvl="1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возможности продвижения через Телеком</a:t>
            </a:r>
          </a:p>
          <a:p>
            <a:pPr marL="742950" lvl="1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продать себя на собеседовании</a:t>
            </a:r>
          </a:p>
          <a:p>
            <a:pPr marL="742950" lvl="1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эффективное продвижение </a:t>
            </a:r>
          </a:p>
          <a:p>
            <a:pPr marL="742950" lvl="1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кейсы эффективного взаимодействия </a:t>
            </a:r>
          </a:p>
          <a:p>
            <a:pPr marL="742950" lvl="1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ü"/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инструменты поддержки центра «Мой бизнес»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502551" y="4149675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754220" y="4691415"/>
            <a:ext cx="1659429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ВЛАДИМИР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МАРИНОВИЧ</a:t>
            </a:r>
          </a:p>
          <a:p>
            <a:r>
              <a:rPr lang="ru-RU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-CEO. Gett,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акционер Gett,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 по цифровой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трансформации бизнеса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3472981" y="4697822"/>
            <a:ext cx="1875835" cy="129266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АЛЕНА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МАНОХИНА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PR-службы и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направления работы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вузами hh.ru Юг,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 по рынку труда и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построению карьеры 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6250677" y="4694174"/>
            <a:ext cx="25558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АНАСТАСИЯ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ХАВАЛКИНА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Предприниматель, блогер, основатель агентства по маркетингу, приглашенный спикер ВШЭ, РУДН, Нетологии и Skillbox, РОСТЕЛЕКОМ</a:t>
            </a:r>
          </a:p>
        </p:txBody>
      </p:sp>
    </p:spTree>
    <p:extLst>
      <p:ext uri="{BB962C8B-B14F-4D97-AF65-F5344CB8AC3E}">
        <p14:creationId xmlns:p14="http://schemas.microsoft.com/office/powerpoint/2010/main" val="389527432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77359FB2-B8E6-0BDB-C9CE-41679A18024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14067" b="6107"/>
          <a:stretch/>
        </p:blipFill>
        <p:spPr>
          <a:xfrm>
            <a:off x="4804248" y="9060"/>
            <a:ext cx="7373867" cy="4140615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2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149023" y="474043"/>
            <a:ext cx="558082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ДОСУГОВО-КОНСУЛЬТАЦИОННАЯ ПРОГРАММА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63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374962" y="1351735"/>
            <a:ext cx="5998677" cy="27853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</a:t>
            </a:r>
          </a:p>
          <a:p>
            <a:endParaRPr lang="ru-RU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09:00 – 16:00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Работа зоны консультаций: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- центр «Мой бизнес»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- региональный центр туризма Волгоградской области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      - региональный центр компетенций 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10:00 – 10:05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Ударная волна. Музыкальное выступление барабанной группы «Не школа барабанов» 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11:00 – 16:00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Мастер-классы волгоградских предпринимателей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12:00 – 17:00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Настольные деловые игры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14:55 – 15:00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Выступление Нины Долженко «Голос женского бизнеса»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17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:00 – 17: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30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Музыкальная программа. Гордимся Волгоградом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349336" y="4271796"/>
            <a:ext cx="28761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Партнеры и участники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336646" y="4750885"/>
            <a:ext cx="20348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АНО «Региональный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центр компетенций»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2566771" y="4715885"/>
            <a:ext cx="3001976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Социальные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предприниматели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Волгоградской области</a:t>
            </a:r>
          </a:p>
          <a:p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06793701-6602-2007-11FA-02B366DB7564}"/>
              </a:ext>
            </a:extLst>
          </p:cNvPr>
          <p:cNvSpPr txBox="1"/>
          <p:nvPr/>
        </p:nvSpPr>
        <p:spPr>
          <a:xfrm>
            <a:off x="5189514" y="4730845"/>
            <a:ext cx="2026420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Резиденты креативного пространства ИКРА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A3B654C1-6814-4C37-ABC2-83CB45A62B8F}"/>
              </a:ext>
            </a:extLst>
          </p:cNvPr>
          <p:cNvSpPr txBox="1"/>
          <p:nvPr/>
        </p:nvSpPr>
        <p:spPr>
          <a:xfrm>
            <a:off x="7215934" y="4758854"/>
            <a:ext cx="240929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ГКУ ВО «Региональный центр туризма»</a:t>
            </a:r>
            <a:endParaRPr lang="ru-RU" sz="1400" b="1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7AE065EF-8C7F-19DA-72FA-258763210C3E}"/>
              </a:ext>
            </a:extLst>
          </p:cNvPr>
          <p:cNvSpPr txBox="1"/>
          <p:nvPr/>
        </p:nvSpPr>
        <p:spPr>
          <a:xfrm>
            <a:off x="9903823" y="4712360"/>
            <a:ext cx="2201308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Комитет женского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предпринимательства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ВОО «Опора России»</a:t>
            </a:r>
          </a:p>
        </p:txBody>
      </p:sp>
    </p:spTree>
    <p:extLst>
      <p:ext uri="{BB962C8B-B14F-4D97-AF65-F5344CB8AC3E}">
        <p14:creationId xmlns:p14="http://schemas.microsoft.com/office/powerpoint/2010/main" val="2438694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: усеченные противолежащие углы 2">
            <a:extLst>
              <a:ext uri="{FF2B5EF4-FFF2-40B4-BE49-F238E27FC236}">
                <a16:creationId xmlns:a16="http://schemas.microsoft.com/office/drawing/2014/main" xmlns="" id="{F926942D-5871-05A1-93E4-20D6031677FB}"/>
              </a:ext>
            </a:extLst>
          </p:cNvPr>
          <p:cNvSpPr/>
          <p:nvPr/>
        </p:nvSpPr>
        <p:spPr>
          <a:xfrm>
            <a:off x="461394" y="5496595"/>
            <a:ext cx="11730606" cy="1357211"/>
          </a:xfrm>
          <a:prstGeom prst="snip2Diag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8" name="Рисунок 27">
            <a:extLst>
              <a:ext uri="{FF2B5EF4-FFF2-40B4-BE49-F238E27FC236}">
                <a16:creationId xmlns:a16="http://schemas.microsoft.com/office/drawing/2014/main" xmlns="" id="{93ACC73A-3685-9CD6-D63E-9086CFC73C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9440" b="2039"/>
          <a:stretch/>
        </p:blipFill>
        <p:spPr>
          <a:xfrm>
            <a:off x="30" y="7560"/>
            <a:ext cx="12181733" cy="5153465"/>
          </a:xfrm>
          <a:prstGeom prst="rect">
            <a:avLst/>
          </a:prstGeom>
        </p:spPr>
      </p:pic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2EA84E66-2D81-1CFF-97C1-33F122CA2F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1611866"/>
              </p:ext>
            </p:extLst>
          </p:nvPr>
        </p:nvGraphicFramePr>
        <p:xfrm>
          <a:off x="-8359" y="-11433"/>
          <a:ext cx="12204700" cy="1101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CorelDRAW" r:id="rId5" imgW="17377826" imgH="1566081" progId="CorelDraw.Graphic.23">
                  <p:embed/>
                </p:oleObj>
              </mc:Choice>
              <mc:Fallback>
                <p:oleObj name="CorelDRAW" r:id="rId5" imgW="17377826" imgH="1566081" progId="CorelDraw.Graphic.23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xmlns="" id="{2EA84E66-2D81-1CFF-97C1-33F122CA2F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8359" y="-11433"/>
                        <a:ext cx="12204700" cy="11017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Объект 8">
            <a:extLst>
              <a:ext uri="{FF2B5EF4-FFF2-40B4-BE49-F238E27FC236}">
                <a16:creationId xmlns:a16="http://schemas.microsoft.com/office/drawing/2014/main" xmlns="" id="{6EBA8E7F-1594-6ED3-5730-AA33431562D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26341741"/>
              </p:ext>
            </p:extLst>
          </p:nvPr>
        </p:nvGraphicFramePr>
        <p:xfrm>
          <a:off x="787624" y="3807443"/>
          <a:ext cx="2801891" cy="1823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1" name="CorelDRAW" r:id="rId7" imgW="7121562" imgH="6804774" progId="CorelDraw.Graphic.23">
                  <p:embed/>
                </p:oleObj>
              </mc:Choice>
              <mc:Fallback>
                <p:oleObj name="CorelDRAW" r:id="rId7" imgW="7121562" imgH="6804774" progId="CorelDraw.Graphic.2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787624" y="3807443"/>
                        <a:ext cx="2801891" cy="1823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extBox 19">
            <a:extLst>
              <a:ext uri="{FF2B5EF4-FFF2-40B4-BE49-F238E27FC236}">
                <a16:creationId xmlns:a16="http://schemas.microsoft.com/office/drawing/2014/main" xmlns="" id="{5572247C-A21F-033C-7EA5-D707FA473D64}"/>
              </a:ext>
            </a:extLst>
          </p:cNvPr>
          <p:cNvSpPr txBox="1"/>
          <p:nvPr/>
        </p:nvSpPr>
        <p:spPr>
          <a:xfrm>
            <a:off x="815760" y="4729987"/>
            <a:ext cx="2727428" cy="584775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accent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15.09.2022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09:00 - 17:30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666345F-0543-BE7E-AD7F-9930719127D6}"/>
              </a:ext>
            </a:extLst>
          </p:cNvPr>
          <p:cNvSpPr txBox="1"/>
          <p:nvPr/>
        </p:nvSpPr>
        <p:spPr>
          <a:xfrm>
            <a:off x="702129" y="5850634"/>
            <a:ext cx="11121500" cy="738664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>
            <a:spAutoFit/>
          </a:bodyPr>
          <a:lstStyle/>
          <a:p>
            <a:pPr algn="just" defTabSz="920583">
              <a:buClr>
                <a:schemeClr val="accent1">
                  <a:lumMod val="75000"/>
                </a:schemeClr>
              </a:buClr>
              <a:defRPr/>
            </a:pPr>
            <a:r>
              <a:rPr lang="ru-RU" sz="1400" b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Главные задачи форума – сплотить жителей региона, вдохновить их на развитие бизнеса, наладить полноценный диалог между предпринимателями и административными структурами, мотивировать и развить профессиональные кадры, определить вектор повышения инвестиционной привлекательности региона, открыть новые возможности для бизнеса.</a:t>
            </a:r>
            <a:endParaRPr lang="ru-RU" sz="2000" b="1" dirty="0">
              <a:solidFill>
                <a:schemeClr val="bg1">
                  <a:lumMod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33" name="Объект 32">
            <a:extLst>
              <a:ext uri="{FF2B5EF4-FFF2-40B4-BE49-F238E27FC236}">
                <a16:creationId xmlns:a16="http://schemas.microsoft.com/office/drawing/2014/main" xmlns="" id="{52BDA364-4DAE-450E-2001-6B526B31A4E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18844170"/>
              </p:ext>
            </p:extLst>
          </p:nvPr>
        </p:nvGraphicFramePr>
        <p:xfrm>
          <a:off x="1169988" y="3470275"/>
          <a:ext cx="2017712" cy="1027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CorelDRAW" r:id="rId9" imgW="3981482" imgH="2003278" progId="CorelDraw.Graphic.23">
                  <p:embed/>
                </p:oleObj>
              </mc:Choice>
              <mc:Fallback>
                <p:oleObj name="CorelDRAW" r:id="rId9" imgW="3981482" imgH="2003278" progId="CorelDraw.Graphic.2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169988" y="3470275"/>
                        <a:ext cx="2017712" cy="102711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32DF5A3A-B92E-152D-FFBC-CF121698DF63}"/>
              </a:ext>
            </a:extLst>
          </p:cNvPr>
          <p:cNvSpPr txBox="1"/>
          <p:nvPr/>
        </p:nvSpPr>
        <p:spPr>
          <a:xfrm>
            <a:off x="1091373" y="3750485"/>
            <a:ext cx="2194392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КОГДА?</a:t>
            </a:r>
          </a:p>
        </p:txBody>
      </p:sp>
      <p:graphicFrame>
        <p:nvGraphicFramePr>
          <p:cNvPr id="34" name="Объект 33">
            <a:extLst>
              <a:ext uri="{FF2B5EF4-FFF2-40B4-BE49-F238E27FC236}">
                <a16:creationId xmlns:a16="http://schemas.microsoft.com/office/drawing/2014/main" xmlns="" id="{7BFEE55E-AA27-725B-5A74-2E85C7DC699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2690660"/>
              </p:ext>
            </p:extLst>
          </p:nvPr>
        </p:nvGraphicFramePr>
        <p:xfrm>
          <a:off x="4766624" y="3797499"/>
          <a:ext cx="2801891" cy="1823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3" name="CorelDRAW" r:id="rId11" imgW="7121562" imgH="6804774" progId="CorelDraw.Graphic.23">
                  <p:embed/>
                </p:oleObj>
              </mc:Choice>
              <mc:Fallback>
                <p:oleObj name="CorelDRAW" r:id="rId11" imgW="7121562" imgH="6804774" progId="CorelDraw.Graphic.23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xmlns="" id="{6EBA8E7F-1594-6ED3-5730-AA3343156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66624" y="3797499"/>
                        <a:ext cx="2801891" cy="1823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" name="TextBox 34">
            <a:extLst>
              <a:ext uri="{FF2B5EF4-FFF2-40B4-BE49-F238E27FC236}">
                <a16:creationId xmlns:a16="http://schemas.microsoft.com/office/drawing/2014/main" xmlns="" id="{36B0923F-ED68-9595-12F8-323C53D857D3}"/>
              </a:ext>
            </a:extLst>
          </p:cNvPr>
          <p:cNvSpPr txBox="1"/>
          <p:nvPr/>
        </p:nvSpPr>
        <p:spPr>
          <a:xfrm>
            <a:off x="4794760" y="4775466"/>
            <a:ext cx="2727428" cy="461665"/>
          </a:xfrm>
          <a:prstGeom prst="rect">
            <a:avLst/>
          </a:prstGeom>
          <a:noFill/>
          <a:ln>
            <a:noFill/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ru-RU" sz="1200" b="1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 </a:t>
            </a:r>
            <a:r>
              <a:rPr lang="ru-RU" sz="1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СТАДИОН </a:t>
            </a:r>
          </a:p>
          <a:p>
            <a:pPr algn="ctr"/>
            <a:r>
              <a:rPr lang="ru-RU" sz="12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«ВОЛГОГРАД АРЕНА»</a:t>
            </a:r>
          </a:p>
        </p:txBody>
      </p:sp>
      <p:graphicFrame>
        <p:nvGraphicFramePr>
          <p:cNvPr id="36" name="Объект 35">
            <a:extLst>
              <a:ext uri="{FF2B5EF4-FFF2-40B4-BE49-F238E27FC236}">
                <a16:creationId xmlns:a16="http://schemas.microsoft.com/office/drawing/2014/main" xmlns="" id="{CA0D4CB4-B08D-FC0B-1A22-82B4EB2FEB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7566451"/>
              </p:ext>
            </p:extLst>
          </p:nvPr>
        </p:nvGraphicFramePr>
        <p:xfrm>
          <a:off x="5149767" y="3459830"/>
          <a:ext cx="2017414" cy="102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4" name="CorelDRAW" r:id="rId12" imgW="3981482" imgH="2003278" progId="CorelDraw.Graphic.23">
                  <p:embed/>
                </p:oleObj>
              </mc:Choice>
              <mc:Fallback>
                <p:oleObj name="CorelDRAW" r:id="rId12" imgW="3981482" imgH="2003278" progId="CorelDraw.Graphic.23">
                  <p:embed/>
                  <p:pic>
                    <p:nvPicPr>
                      <p:cNvPr id="33" name="Объект 32">
                        <a:extLst>
                          <a:ext uri="{FF2B5EF4-FFF2-40B4-BE49-F238E27FC236}">
                            <a16:creationId xmlns:a16="http://schemas.microsoft.com/office/drawing/2014/main" xmlns="" id="{52BDA364-4DAE-450E-2001-6B526B31A4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49767" y="3459830"/>
                        <a:ext cx="2017414" cy="1027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Box 36">
            <a:extLst>
              <a:ext uri="{FF2B5EF4-FFF2-40B4-BE49-F238E27FC236}">
                <a16:creationId xmlns:a16="http://schemas.microsoft.com/office/drawing/2014/main" xmlns="" id="{FF3AF74A-6164-FBB8-6E18-7D5021ECEF48}"/>
              </a:ext>
            </a:extLst>
          </p:cNvPr>
          <p:cNvSpPr txBox="1"/>
          <p:nvPr/>
        </p:nvSpPr>
        <p:spPr>
          <a:xfrm>
            <a:off x="5070373" y="3740541"/>
            <a:ext cx="2194392" cy="400110"/>
          </a:xfrm>
          <a:prstGeom prst="rect">
            <a:avLst/>
          </a:prstGeom>
          <a:noFill/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ГДЕ?</a:t>
            </a:r>
          </a:p>
        </p:txBody>
      </p:sp>
      <p:graphicFrame>
        <p:nvGraphicFramePr>
          <p:cNvPr id="38" name="Объект 37">
            <a:extLst>
              <a:ext uri="{FF2B5EF4-FFF2-40B4-BE49-F238E27FC236}">
                <a16:creationId xmlns:a16="http://schemas.microsoft.com/office/drawing/2014/main" xmlns="" id="{208C69CE-5CF6-0F5F-67CE-77CA8C0FD01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833380"/>
              </p:ext>
            </p:extLst>
          </p:nvPr>
        </p:nvGraphicFramePr>
        <p:xfrm>
          <a:off x="8651714" y="3785519"/>
          <a:ext cx="2801891" cy="182322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5" name="CorelDRAW" r:id="rId13" imgW="7121562" imgH="6804774" progId="CorelDraw.Graphic.23">
                  <p:embed/>
                </p:oleObj>
              </mc:Choice>
              <mc:Fallback>
                <p:oleObj name="CorelDRAW" r:id="rId13" imgW="7121562" imgH="6804774" progId="CorelDraw.Graphic.23">
                  <p:embed/>
                  <p:pic>
                    <p:nvPicPr>
                      <p:cNvPr id="9" name="Объект 8">
                        <a:extLst>
                          <a:ext uri="{FF2B5EF4-FFF2-40B4-BE49-F238E27FC236}">
                            <a16:creationId xmlns:a16="http://schemas.microsoft.com/office/drawing/2014/main" xmlns="" id="{6EBA8E7F-1594-6ED3-5730-AA33431562D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8651714" y="3785519"/>
                        <a:ext cx="2801891" cy="182322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9" name="TextBox 38">
            <a:extLst>
              <a:ext uri="{FF2B5EF4-FFF2-40B4-BE49-F238E27FC236}">
                <a16:creationId xmlns:a16="http://schemas.microsoft.com/office/drawing/2014/main" xmlns="" id="{ABF7CF14-6F64-CC0A-B6C3-F62C04FB2701}"/>
              </a:ext>
            </a:extLst>
          </p:cNvPr>
          <p:cNvSpPr txBox="1"/>
          <p:nvPr/>
        </p:nvSpPr>
        <p:spPr>
          <a:xfrm>
            <a:off x="8733144" y="4606875"/>
            <a:ext cx="2639030" cy="830997"/>
          </a:xfrm>
          <a:prstGeom prst="rect">
            <a:avLst/>
          </a:prstGeom>
          <a:noFill/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ДЕЙСТВУЮЩИЕ </a:t>
            </a:r>
          </a:p>
          <a:p>
            <a:pPr algn="ctr">
              <a:defRPr/>
            </a:pPr>
            <a:r>
              <a:rPr lang="ru-RU" sz="1200" dirty="0">
                <a:solidFill>
                  <a:schemeClr val="bg1"/>
                </a:solidFill>
                <a:latin typeface="Arial Black" panose="020B0A0402010202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НАЧИНАЮЩИЕ ПРЕДПРИНИМАТЕЛИ, МОЛОДЫЕ ЛЮДИ 16-35 ЛЕТ</a:t>
            </a:r>
          </a:p>
        </p:txBody>
      </p:sp>
      <p:graphicFrame>
        <p:nvGraphicFramePr>
          <p:cNvPr id="40" name="Объект 39">
            <a:extLst>
              <a:ext uri="{FF2B5EF4-FFF2-40B4-BE49-F238E27FC236}">
                <a16:creationId xmlns:a16="http://schemas.microsoft.com/office/drawing/2014/main" xmlns="" id="{0FBB8DED-3B1A-4038-117A-D37B64CE6F9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08453008"/>
              </p:ext>
            </p:extLst>
          </p:nvPr>
        </p:nvGraphicFramePr>
        <p:xfrm>
          <a:off x="9034857" y="3447850"/>
          <a:ext cx="2017414" cy="10277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6" name="CorelDRAW" r:id="rId14" imgW="3981482" imgH="2003278" progId="CorelDraw.Graphic.23">
                  <p:embed/>
                </p:oleObj>
              </mc:Choice>
              <mc:Fallback>
                <p:oleObj name="CorelDRAW" r:id="rId14" imgW="3981482" imgH="2003278" progId="CorelDraw.Graphic.23">
                  <p:embed/>
                  <p:pic>
                    <p:nvPicPr>
                      <p:cNvPr id="33" name="Объект 32">
                        <a:extLst>
                          <a:ext uri="{FF2B5EF4-FFF2-40B4-BE49-F238E27FC236}">
                            <a16:creationId xmlns:a16="http://schemas.microsoft.com/office/drawing/2014/main" xmlns="" id="{52BDA364-4DAE-450E-2001-6B526B31A4E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9034857" y="3447850"/>
                        <a:ext cx="2017414" cy="10277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" name="TextBox 40">
            <a:extLst>
              <a:ext uri="{FF2B5EF4-FFF2-40B4-BE49-F238E27FC236}">
                <a16:creationId xmlns:a16="http://schemas.microsoft.com/office/drawing/2014/main" xmlns="" id="{F886E571-2EB8-FF92-4A08-1DCB5AC105E0}"/>
              </a:ext>
            </a:extLst>
          </p:cNvPr>
          <p:cNvSpPr txBox="1"/>
          <p:nvPr/>
        </p:nvSpPr>
        <p:spPr>
          <a:xfrm>
            <a:off x="8955463" y="3728562"/>
            <a:ext cx="2194392" cy="40011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 anchor="ctr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ДЛЯ КОГО?</a:t>
            </a:r>
          </a:p>
        </p:txBody>
      </p:sp>
    </p:spTree>
    <p:extLst>
      <p:ext uri="{BB962C8B-B14F-4D97-AF65-F5344CB8AC3E}">
        <p14:creationId xmlns:p14="http://schemas.microsoft.com/office/powerpoint/2010/main" val="9790038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xmlns="" id="{8BFE8BC9-422A-9BDD-7EEE-1E657194B339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98"/>
          <a:stretch/>
        </p:blipFill>
        <p:spPr>
          <a:xfrm>
            <a:off x="0" y="492617"/>
            <a:ext cx="12192000" cy="6437803"/>
          </a:xfrm>
          <a:prstGeom prst="rect">
            <a:avLst/>
          </a:prstGeom>
        </p:spPr>
      </p:pic>
      <p:sp>
        <p:nvSpPr>
          <p:cNvPr id="3" name="Прямоугольник: усеченные противолежащие углы 2">
            <a:extLst>
              <a:ext uri="{FF2B5EF4-FFF2-40B4-BE49-F238E27FC236}">
                <a16:creationId xmlns:a16="http://schemas.microsoft.com/office/drawing/2014/main" xmlns="" id="{F926942D-5871-05A1-93E4-20D6031677FB}"/>
              </a:ext>
            </a:extLst>
          </p:cNvPr>
          <p:cNvSpPr/>
          <p:nvPr/>
        </p:nvSpPr>
        <p:spPr>
          <a:xfrm>
            <a:off x="6165908" y="4095578"/>
            <a:ext cx="6026092" cy="2772560"/>
          </a:xfrm>
          <a:prstGeom prst="snip2DiagRect">
            <a:avLst>
              <a:gd name="adj1" fmla="val 3425"/>
              <a:gd name="adj2" fmla="val 16667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2EA84E66-2D81-1CFF-97C1-33F122CA2FF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0" y="0"/>
          <a:ext cx="12204700" cy="110172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4" name="CorelDRAW" r:id="rId5" imgW="17377826" imgH="1566081" progId="CorelDraw.Graphic.23">
                  <p:embed/>
                </p:oleObj>
              </mc:Choice>
              <mc:Fallback>
                <p:oleObj name="CorelDRAW" r:id="rId5" imgW="17377826" imgH="1566081" progId="CorelDraw.Graphic.23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xmlns="" id="{2EA84E66-2D81-1CFF-97C1-33F122CA2F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0" y="0"/>
                        <a:ext cx="12204700" cy="110172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" name="TextBox 25">
            <a:extLst>
              <a:ext uri="{FF2B5EF4-FFF2-40B4-BE49-F238E27FC236}">
                <a16:creationId xmlns:a16="http://schemas.microsoft.com/office/drawing/2014/main" xmlns="" id="{0666345F-0543-BE7E-AD7F-9930719127D6}"/>
              </a:ext>
            </a:extLst>
          </p:cNvPr>
          <p:cNvSpPr txBox="1"/>
          <p:nvPr/>
        </p:nvSpPr>
        <p:spPr>
          <a:xfrm>
            <a:off x="6522276" y="4081253"/>
            <a:ext cx="5499148" cy="2939266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rtlCol="0" anchor="ctr">
            <a:spAutoFit/>
          </a:bodyPr>
          <a:lstStyle/>
          <a:p>
            <a:r>
              <a:rPr lang="ru-RU" sz="1400" b="1" dirty="0">
                <a:solidFill>
                  <a:srgbClr val="6B6B6B"/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</a:t>
            </a:r>
            <a:endParaRPr lang="ru-RU" sz="500" dirty="0">
              <a:solidFill>
                <a:srgbClr val="6B6B6B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Calibri" panose="020F050202020403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:00 – 11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30 </a:t>
            </a:r>
            <a:r>
              <a:rPr lang="ru-RU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церемонии открытия форума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12:00 – 15:00 </a:t>
            </a:r>
            <a:r>
              <a:rPr lang="ru-RU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Участие в образовательной и развлекательной программах. В программу форума будут интегрированы  конкурсные задания, за выполнение которых участники тимбилдинга получат баллы (бизнескоины)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15:00 – 15:15 </a:t>
            </a:r>
            <a:r>
              <a:rPr lang="ru-RU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Фитнес для тела и мозга «Зарядись энергией»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15:15 – 15:40 </a:t>
            </a:r>
            <a:r>
              <a:rPr lang="ru-RU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Квиз от Топфраншиз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:40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6:10</a:t>
            </a:r>
            <a:r>
              <a:rPr lang="en-US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Квиз на эрудицию и логику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6: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Коммуникативные игры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16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– 17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ru-RU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400" b="1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en-US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400" dirty="0">
                <a:solidFill>
                  <a:srgbClr val="6B6B6B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Награждение победителей 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19" name="Объект 18">
            <a:extLst>
              <a:ext uri="{FF2B5EF4-FFF2-40B4-BE49-F238E27FC236}">
                <a16:creationId xmlns:a16="http://schemas.microsoft.com/office/drawing/2014/main" xmlns="" id="{63D8B0A0-F002-23DD-48FB-1135FB82CEF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02851903"/>
              </p:ext>
            </p:extLst>
          </p:nvPr>
        </p:nvGraphicFramePr>
        <p:xfrm>
          <a:off x="10184220" y="2436743"/>
          <a:ext cx="1988190" cy="19845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5" name="CorelDRAW" r:id="rId7" imgW="3468957" imgH="3461499" progId="CorelDraw.Graphic.23">
                  <p:embed/>
                </p:oleObj>
              </mc:Choice>
              <mc:Fallback>
                <p:oleObj name="CorelDRAW" r:id="rId7" imgW="3468957" imgH="3461499" progId="CorelDraw.Graphic.23">
                  <p:embed/>
                  <p:pic>
                    <p:nvPicPr>
                      <p:cNvPr id="19" name="Объект 18">
                        <a:extLst>
                          <a:ext uri="{FF2B5EF4-FFF2-40B4-BE49-F238E27FC236}">
                            <a16:creationId xmlns:a16="http://schemas.microsoft.com/office/drawing/2014/main" xmlns="" id="{63D8B0A0-F002-23DD-48FB-1135FB82CEF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0184220" y="2436743"/>
                        <a:ext cx="1988190" cy="19845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" name="TextBox 22">
            <a:extLst>
              <a:ext uri="{FF2B5EF4-FFF2-40B4-BE49-F238E27FC236}">
                <a16:creationId xmlns:a16="http://schemas.microsoft.com/office/drawing/2014/main" xmlns="" id="{6994845F-8F7B-2D3D-8602-5D7FCA9EA17B}"/>
              </a:ext>
            </a:extLst>
          </p:cNvPr>
          <p:cNvSpPr txBox="1"/>
          <p:nvPr/>
        </p:nvSpPr>
        <p:spPr>
          <a:xfrm>
            <a:off x="10203862" y="2760561"/>
            <a:ext cx="207063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 КОМАНД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80 УЧАСТНИКОВ</a:t>
            </a:r>
          </a:p>
          <a:p>
            <a:pPr algn="ctr"/>
            <a:endParaRPr lang="ru-RU" sz="1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ru-RU" sz="14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 ПОБЕДИТЕЛЯ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"</a:t>
            </a:r>
          </a:p>
        </p:txBody>
      </p:sp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xmlns="" id="{E38B9275-D02B-B229-102E-D59781B12D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05141461"/>
              </p:ext>
            </p:extLst>
          </p:nvPr>
        </p:nvGraphicFramePr>
        <p:xfrm>
          <a:off x="-62852" y="60639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6" name="CorelDRAW" r:id="rId9" imgW="1758875" imgH="890900" progId="CorelDraw.Graphic.23">
                  <p:embed/>
                </p:oleObj>
              </mc:Choice>
              <mc:Fallback>
                <p:oleObj name="CorelDRAW" r:id="rId9" imgW="1758875" imgH="890900" progId="CorelDraw.Graphic.23">
                  <p:embed/>
                  <p:pic>
                    <p:nvPicPr>
                      <p:cNvPr id="5" name="Объект 4">
                        <a:extLst>
                          <a:ext uri="{FF2B5EF4-FFF2-40B4-BE49-F238E27FC236}">
                            <a16:creationId xmlns:a16="http://schemas.microsoft.com/office/drawing/2014/main" xmlns="" id="{E38B9275-D02B-B229-102E-D59781B12DD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-62852" y="60639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1EBC7B36-0E94-C782-D36C-E2DB98129C26}"/>
              </a:ext>
            </a:extLst>
          </p:cNvPr>
          <p:cNvSpPr txBox="1"/>
          <p:nvPr/>
        </p:nvSpPr>
        <p:spPr>
          <a:xfrm>
            <a:off x="219996" y="842946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МАСШТАБНЫЙ ТИМБИЛДИНГ</a:t>
            </a:r>
          </a:p>
        </p:txBody>
      </p:sp>
    </p:spTree>
    <p:extLst>
      <p:ext uri="{BB962C8B-B14F-4D97-AF65-F5344CB8AC3E}">
        <p14:creationId xmlns:p14="http://schemas.microsoft.com/office/powerpoint/2010/main" val="172907567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Объект 7">
            <a:extLst>
              <a:ext uri="{FF2B5EF4-FFF2-40B4-BE49-F238E27FC236}">
                <a16:creationId xmlns:a16="http://schemas.microsoft.com/office/drawing/2014/main" xmlns="" id="{2EA84E66-2D81-1CFF-97C1-33F122CA2FF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755393633"/>
              </p:ext>
            </p:extLst>
          </p:nvPr>
        </p:nvGraphicFramePr>
        <p:xfrm>
          <a:off x="-33557" y="0"/>
          <a:ext cx="12208779" cy="11016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8" name="CorelDRAW" r:id="rId3" imgW="17377826" imgH="1566081" progId="CorelDraw.Graphic.23">
                  <p:embed/>
                </p:oleObj>
              </mc:Choice>
              <mc:Fallback>
                <p:oleObj name="CorelDRAW" r:id="rId3" imgW="17377826" imgH="1566081" progId="CorelDraw.Graphic.23">
                  <p:embed/>
                  <p:pic>
                    <p:nvPicPr>
                      <p:cNvPr id="8" name="Объект 7">
                        <a:extLst>
                          <a:ext uri="{FF2B5EF4-FFF2-40B4-BE49-F238E27FC236}">
                            <a16:creationId xmlns:a16="http://schemas.microsoft.com/office/drawing/2014/main" xmlns="" id="{2EA84E66-2D81-1CFF-97C1-33F122CA2FF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-33557" y="0"/>
                        <a:ext cx="12208779" cy="11016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F7EC62A1-A902-2039-D5F0-7D39F67A1FE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9643" y="791258"/>
            <a:ext cx="10659158" cy="59865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19746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7AFAB5BE-74E9-13A5-47DC-D13FE612A0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18133" y="-9053"/>
          <a:ext cx="7401026" cy="4182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2" name="CorelDRAW" r:id="rId3" imgW="6944061" imgH="3923646" progId="CorelDraw.Graphic.23">
                  <p:embed/>
                </p:oleObj>
              </mc:Choice>
              <mc:Fallback>
                <p:oleObj name="CorelDRAW" r:id="rId3" imgW="6944061" imgH="3923646" progId="CorelDraw.Graphic.23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xmlns="" id="{7AFAB5BE-74E9-13A5-47DC-D13FE612A0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18133" y="-9053"/>
                        <a:ext cx="7401026" cy="4182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47613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CorelDRAW" r:id="rId5" imgW="1758875" imgH="890900" progId="CorelDraw.Graphic.23">
                  <p:embed/>
                </p:oleObj>
              </mc:Choice>
              <mc:Fallback>
                <p:oleObj name="CorelDRAW" r:id="rId5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598094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ЦЕНТРАЛЬНАЯ СЦЕНА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4" name="CorelDRAW" r:id="rId7" imgW="17377826" imgH="1694284" progId="CorelDraw.Graphic.23">
                  <p:embed/>
                </p:oleObj>
              </mc:Choice>
              <mc:Fallback>
                <p:oleObj name="CorelDRAW" r:id="rId7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224053" y="1317764"/>
            <a:ext cx="5941855" cy="24468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1</a:t>
            </a:r>
          </a:p>
          <a:p>
            <a:endParaRPr lang="ru-RU" sz="4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10:00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10:05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Ударная волна. Музыкальное выступление барабанной группы «Не школа барабанов» 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10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:0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 – 10:15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Церемония открытия форума </a:t>
            </a:r>
            <a:endParaRPr lang="en-US" sz="13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10:15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10:25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Награждение молодых предпринимателей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-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победителей конкурса молодежных грантов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10:25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11:00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Баттл «Успешный предприниматель. Фундаментальные        знания 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современные бизнес-навыки»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11:00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11:30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«Большие возможности малого бизнеса»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11:30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11:45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Анонс форматов и работы секций форума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335796" y="4300215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2593503" y="4694225"/>
            <a:ext cx="183255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МАРАТ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МУТИГУЛЛИН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направления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работе с бизнесом,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Росмолодежь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335796" y="4716042"/>
            <a:ext cx="255583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АННА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ПИСЕМСКАЯ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Заместитель Губернатора Волгоградской области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A63D37-4E5D-A138-39B9-3CB8A903597E}"/>
              </a:ext>
            </a:extLst>
          </p:cNvPr>
          <p:cNvSpPr txBox="1"/>
          <p:nvPr/>
        </p:nvSpPr>
        <p:spPr>
          <a:xfrm>
            <a:off x="7649458" y="4739530"/>
            <a:ext cx="18903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РОМАН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ДОНСКОЙ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Совладелец сети офисных центров LOCUS, бизнес-клуб "Эквиум"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38462F1-0352-3E2F-917D-6FB18DE3D318}"/>
              </a:ext>
            </a:extLst>
          </p:cNvPr>
          <p:cNvSpPr txBox="1"/>
          <p:nvPr/>
        </p:nvSpPr>
        <p:spPr>
          <a:xfrm>
            <a:off x="4963444" y="4662587"/>
            <a:ext cx="25558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ДЕНИС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БОГАТОВ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Директор Центра развития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социального предпринимательства,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бизнес-тренер, эксперт Минэкономразвития России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356C2DB0-175D-9717-46C5-29B438435DF8}"/>
              </a:ext>
            </a:extLst>
          </p:cNvPr>
          <p:cNvSpPr txBox="1"/>
          <p:nvPr/>
        </p:nvSpPr>
        <p:spPr>
          <a:xfrm>
            <a:off x="9794013" y="4739530"/>
            <a:ext cx="1890316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АНДРЕЙ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ВАЩЕНКО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Доктор экономических наук, ректор Волгоградского института бизнеса</a:t>
            </a:r>
          </a:p>
        </p:txBody>
      </p:sp>
    </p:spTree>
    <p:extLst>
      <p:ext uri="{BB962C8B-B14F-4D97-AF65-F5344CB8AC3E}">
        <p14:creationId xmlns:p14="http://schemas.microsoft.com/office/powerpoint/2010/main" val="14785186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Объект 9">
            <a:extLst>
              <a:ext uri="{FF2B5EF4-FFF2-40B4-BE49-F238E27FC236}">
                <a16:creationId xmlns:a16="http://schemas.microsoft.com/office/drawing/2014/main" xmlns="" id="{7AFAB5BE-74E9-13A5-47DC-D13FE612A06E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818133" y="-9053"/>
          <a:ext cx="7401026" cy="418270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6" name="CorelDRAW" r:id="rId3" imgW="6944061" imgH="3923646" progId="CorelDraw.Graphic.23">
                  <p:embed/>
                </p:oleObj>
              </mc:Choice>
              <mc:Fallback>
                <p:oleObj name="CorelDRAW" r:id="rId3" imgW="6944061" imgH="3923646" progId="CorelDraw.Graphic.23">
                  <p:embed/>
                  <p:pic>
                    <p:nvPicPr>
                      <p:cNvPr id="10" name="Объект 9">
                        <a:extLst>
                          <a:ext uri="{FF2B5EF4-FFF2-40B4-BE49-F238E27FC236}">
                            <a16:creationId xmlns:a16="http://schemas.microsoft.com/office/drawing/2014/main" xmlns="" id="{7AFAB5BE-74E9-13A5-47DC-D13FE612A06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818133" y="-9053"/>
                        <a:ext cx="7401026" cy="418270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CorelDRAW" r:id="rId5" imgW="1758875" imgH="890900" progId="CorelDraw.Graphic.23">
                  <p:embed/>
                </p:oleObj>
              </mc:Choice>
              <mc:Fallback>
                <p:oleObj name="CorelDRAW" r:id="rId5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598094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ЦЕНТРАЛЬНАЯ СЦЕНА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8" name="CorelDRAW" r:id="rId7" imgW="17377826" imgH="1694284" progId="CorelDraw.Graphic.23">
                  <p:embed/>
                </p:oleObj>
              </mc:Choice>
              <mc:Fallback>
                <p:oleObj name="CorelDRAW" r:id="rId7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224053" y="1222396"/>
            <a:ext cx="6149586" cy="31239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2</a:t>
            </a:r>
          </a:p>
          <a:p>
            <a:endParaRPr lang="ru-RU" sz="4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12:00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12:20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«Эмоциональный интеллект лидера»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12:20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13:00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 Мастер-класс «Как стать победителем»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13:00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13:50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«Брендинг в бизнесе» 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13:50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14:20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Мастер-класс «Личный бренд»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14:20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14:50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Тренинг «Как заставить себя слушать»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14:50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15:00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Анонс площадки «Голос женского бизнеса»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3 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15:00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15:15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Фитнес для тела и мозга «Зарядись энергией»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15:15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7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0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Тимбилдинг.</a:t>
            </a:r>
            <a:r>
              <a:rPr lang="en-US" sz="13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Квиз для команд вузов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17:00 </a:t>
            </a:r>
            <a:r>
              <a:rPr lang="en-US" sz="13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300" b="1" dirty="0">
                <a:latin typeface="Arial" panose="020B0604020202020204" pitchFamily="34" charset="0"/>
                <a:cs typeface="Arial" panose="020B0604020202020204" pitchFamily="34" charset="0"/>
              </a:rPr>
              <a:t> 17:30 </a:t>
            </a:r>
            <a:r>
              <a:rPr lang="ru-RU" sz="1300" dirty="0">
                <a:latin typeface="Arial" panose="020B0604020202020204" pitchFamily="34" charset="0"/>
                <a:cs typeface="Arial" panose="020B0604020202020204" pitchFamily="34" charset="0"/>
              </a:rPr>
              <a:t>Церемония закрытия Форума. Музыкальная программа «Гордимся Волгоградом»</a:t>
            </a:r>
            <a:endParaRPr lang="ru-RU" sz="1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179433" y="4336198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4984799" y="4722562"/>
            <a:ext cx="2589170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АЛЕКСЕЙ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ВАГИН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Генеральный директор брендингового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Агентства SUPERMARKET.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Совета Ассоциации брендинговых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компаний России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2901678" y="4721310"/>
            <a:ext cx="1717137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АНДРЕЙ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ЕВДОКИМОВ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Бизнес-психолог, ментор,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сертифицированный коуч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179433" y="4721310"/>
            <a:ext cx="25558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АЛЕКСЕЙ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ПЕТРОВ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Заслуженный мастер спорта России, чемпион Олимпийских игр по тяжелой атлетике, пятикратный рекордсмен мира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D379D13B-4EBC-7722-9678-3EA01C79ABD9}"/>
              </a:ext>
            </a:extLst>
          </p:cNvPr>
          <p:cNvSpPr txBox="1"/>
          <p:nvPr/>
        </p:nvSpPr>
        <p:spPr>
          <a:xfrm>
            <a:off x="7939953" y="4722562"/>
            <a:ext cx="2073402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НАДЕЖДА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ОЛЕЙНИКОВА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женского сообщества по личному бренду </a:t>
            </a:r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 Women Community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80A63D37-4E5D-A138-39B9-3CB8A903597E}"/>
              </a:ext>
            </a:extLst>
          </p:cNvPr>
          <p:cNvSpPr txBox="1"/>
          <p:nvPr/>
        </p:nvSpPr>
        <p:spPr>
          <a:xfrm>
            <a:off x="10013355" y="4705530"/>
            <a:ext cx="189031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НИКОЛАЙ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ДОБРОВОЛЬСКИЙ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Тренер-консультант </a:t>
            </a:r>
          </a:p>
          <a:p>
            <a:r>
              <a:rPr lang="en-US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BEST T&amp;amp;D GROUP</a:t>
            </a:r>
            <a:endParaRPr lang="ru-RU" sz="1000" dirty="0">
              <a:solidFill>
                <a:schemeClr val="tx1">
                  <a:lumMod val="50000"/>
                  <a:lumOff val="50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36314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411156B1-1DDD-DED3-BF54-100B3F81101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35" r="5090" b="183"/>
          <a:stretch/>
        </p:blipFill>
        <p:spPr>
          <a:xfrm>
            <a:off x="4849259" y="2792"/>
            <a:ext cx="7342741" cy="4170560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0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598094"/>
            <a:ext cx="5580827" cy="338554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СЕКЦИЯ 1. ФРАНЧАЙЗИНГ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1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236956" y="1433971"/>
            <a:ext cx="585904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1. </a:t>
            </a:r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11:30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Практикум «Экологическое предпринимательство»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2.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14:30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Знакомство с ТОП - франшизами из 6 основных сфер бизнеса. Кейсы от российских франчайзеров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14:30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16:00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Масштабирование бизнеса через франчайзинг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288576" y="4125090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2267293" y="4691309"/>
            <a:ext cx="187743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ВАСИЛЬ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ГАЗИЗУЛИН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и управляющий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TopFranchise.ru,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Международный эксперт в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области франчайзинга 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4361650" y="4730043"/>
            <a:ext cx="2559268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АЛЬБЕРТ 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ХАМЗИН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Амбассадор бренда, Суши-Маркет и #Лаваш, сети магазинов формата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«take away» 500 точек в 140 городах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7014286" y="4603165"/>
            <a:ext cx="25558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ДИЛЯРА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ИЛЬИНА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школы и руководитель франчайзинговой сети Школ скорочтения, развития интеллекта и памяти Schoolford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C218F675-8E30-9EF5-F2C3-14DE6D344B74}"/>
              </a:ext>
            </a:extLst>
          </p:cNvPr>
          <p:cNvSpPr txBox="1"/>
          <p:nvPr/>
        </p:nvSpPr>
        <p:spPr>
          <a:xfrm>
            <a:off x="9570123" y="4647525"/>
            <a:ext cx="2349701" cy="9848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СТИВА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АРАЛОВ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000" dirty="0">
                <a:solidFill>
                  <a:prstClr val="black">
                    <a:lumMod val="50000"/>
                    <a:lumOff val="50000"/>
                  </a:prst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Дирек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тор по развитию франшизы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быстрого питания Стардог!s.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1 150 франшизных предприятий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CAD95BDC-39B3-09BA-3853-63A3A99C60FD}"/>
              </a:ext>
            </a:extLst>
          </p:cNvPr>
          <p:cNvSpPr txBox="1"/>
          <p:nvPr/>
        </p:nvSpPr>
        <p:spPr>
          <a:xfrm>
            <a:off x="288576" y="4691309"/>
            <a:ext cx="1688283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РУСЛАН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ЗАЙНУЛОВ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Эко предприниматель,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учредитель ООО «ВМС-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Рециклинг»  </a:t>
            </a:r>
          </a:p>
        </p:txBody>
      </p:sp>
    </p:spTree>
    <p:extLst>
      <p:ext uri="{BB962C8B-B14F-4D97-AF65-F5344CB8AC3E}">
        <p14:creationId xmlns:p14="http://schemas.microsoft.com/office/powerpoint/2010/main" val="8716350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A67D515-9154-E475-A1AE-1DC5290D1E7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3028"/>
          <a:stretch/>
        </p:blipFill>
        <p:spPr>
          <a:xfrm>
            <a:off x="4818063" y="8643"/>
            <a:ext cx="7373937" cy="4141032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4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5" y="485052"/>
            <a:ext cx="558082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СЕКЦИЯ 2. ТОРГОВЫЕ СЕТИ И ПРОИЗВОДСТВО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329043" y="1363425"/>
            <a:ext cx="5580828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endParaRPr lang="ru-RU" sz="500" b="1" dirty="0">
              <a:solidFill>
                <a:schemeClr val="tx1">
                  <a:lumMod val="50000"/>
                  <a:lumOff val="50000"/>
                </a:schemeClr>
              </a:solidFill>
              <a:latin typeface="Arial Black" panose="020B0A04020102020204" pitchFamily="34" charset="0"/>
              <a:cs typeface="Arial" panose="020B0604020202020204" pitchFamily="34" charset="0"/>
            </a:endParaRPr>
          </a:p>
          <a:p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1. </a:t>
            </a:r>
          </a:p>
          <a:p>
            <a:endParaRPr lang="ru-RU" sz="5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10:30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11:45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Семинар «Как стать поставщиком торговых сетей» 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2. </a:t>
            </a: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13:45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Круглый стол «Внедрение системы бережливого производства» </a:t>
            </a: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r>
              <a:rPr lang="ru-RU" sz="14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БЛОК 3. </a:t>
            </a:r>
            <a:endParaRPr lang="ru-RU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2">
                  <a:lumMod val="75000"/>
                </a:schemeClr>
              </a:buClr>
            </a:pPr>
            <a:endParaRPr lang="ru-RU" sz="5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14:00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16:00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Форсайт-сессия «Современные тренды молодежного бизнеса: Перспективы VS Ограничения»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236955" y="4601355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236954" y="5051542"/>
            <a:ext cx="2908917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Представители торговых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сетей: «Магнит», «Пятерочка»,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«Покупочка» </a:t>
            </a:r>
            <a:endParaRPr lang="ru-RU" sz="10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3257744" y="5065504"/>
            <a:ext cx="244259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Эксперты регионального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центра компетенций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xmlns="" id="{0B51DF50-1462-504F-149A-49AFBD4A3362}"/>
              </a:ext>
            </a:extLst>
          </p:cNvPr>
          <p:cNvSpPr txBox="1"/>
          <p:nvPr/>
        </p:nvSpPr>
        <p:spPr>
          <a:xfrm>
            <a:off x="6096000" y="4997007"/>
            <a:ext cx="25558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ТАТЬЯНА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ШИБЧЕНКО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Председатель Волгоградского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центра развития и защиты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бизнеса «Дело»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1F6F7F26-F019-2E7D-764D-A3B18CAA8432}"/>
              </a:ext>
            </a:extLst>
          </p:cNvPr>
          <p:cNvSpPr txBox="1"/>
          <p:nvPr/>
        </p:nvSpPr>
        <p:spPr>
          <a:xfrm>
            <a:off x="9047501" y="4959466"/>
            <a:ext cx="255583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ИГОРЬ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ЗЛОЧЕВСКИЙ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Кандидат экономических наук, коуч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бизнес-наставник начинающих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предпринимателей</a:t>
            </a:r>
          </a:p>
        </p:txBody>
      </p:sp>
    </p:spTree>
    <p:extLst>
      <p:ext uri="{BB962C8B-B14F-4D97-AF65-F5344CB8AC3E}">
        <p14:creationId xmlns:p14="http://schemas.microsoft.com/office/powerpoint/2010/main" val="217478628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46C82CD8-F079-5B44-7FE7-067FCBE6F75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12031"/>
          <a:stretch/>
        </p:blipFill>
        <p:spPr>
          <a:xfrm>
            <a:off x="4818133" y="0"/>
            <a:ext cx="7373867" cy="4149675"/>
          </a:xfrm>
          <a:prstGeom prst="rect">
            <a:avLst/>
          </a:prstGeom>
        </p:spPr>
      </p:pic>
      <p:sp>
        <p:nvSpPr>
          <p:cNvPr id="11" name="Прямоугольник: усеченные противолежащие углы 10">
            <a:extLst>
              <a:ext uri="{FF2B5EF4-FFF2-40B4-BE49-F238E27FC236}">
                <a16:creationId xmlns:a16="http://schemas.microsoft.com/office/drawing/2014/main" xmlns="" id="{0B23AC91-4FED-AD98-1B73-C09BA8B16CB0}"/>
              </a:ext>
            </a:extLst>
          </p:cNvPr>
          <p:cNvSpPr/>
          <p:nvPr/>
        </p:nvSpPr>
        <p:spPr>
          <a:xfrm>
            <a:off x="572324" y="939224"/>
            <a:ext cx="5801315" cy="3579783"/>
          </a:xfrm>
          <a:prstGeom prst="snip2Diag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graphicFrame>
        <p:nvGraphicFramePr>
          <p:cNvPr id="15" name="Объект 14">
            <a:extLst>
              <a:ext uri="{FF2B5EF4-FFF2-40B4-BE49-F238E27FC236}">
                <a16:creationId xmlns:a16="http://schemas.microsoft.com/office/drawing/2014/main" xmlns="" id="{2A637093-3CC8-77B5-1308-D74E4A1FE55C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48833" y="336306"/>
          <a:ext cx="5568207" cy="81165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8" name="CorelDRAW" r:id="rId4" imgW="1758875" imgH="890900" progId="CorelDraw.Graphic.23">
                  <p:embed/>
                </p:oleObj>
              </mc:Choice>
              <mc:Fallback>
                <p:oleObj name="CorelDRAW" r:id="rId4" imgW="1758875" imgH="890900" progId="CorelDraw.Graphic.23">
                  <p:embed/>
                  <p:pic>
                    <p:nvPicPr>
                      <p:cNvPr id="15" name="Объект 14">
                        <a:extLst>
                          <a:ext uri="{FF2B5EF4-FFF2-40B4-BE49-F238E27FC236}">
                            <a16:creationId xmlns:a16="http://schemas.microsoft.com/office/drawing/2014/main" xmlns="" id="{2A637093-3CC8-77B5-1308-D74E4A1FE5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-48833" y="336306"/>
                        <a:ext cx="5568207" cy="81165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D8D244E7-C5D2-82D0-3D73-A4622483383F}"/>
              </a:ext>
            </a:extLst>
          </p:cNvPr>
          <p:cNvSpPr txBox="1"/>
          <p:nvPr/>
        </p:nvSpPr>
        <p:spPr>
          <a:xfrm>
            <a:off x="236956" y="455464"/>
            <a:ext cx="5580827" cy="584775"/>
          </a:xfrm>
          <a:prstGeom prst="rect">
            <a:avLst/>
          </a:prstGeom>
          <a:noFill/>
          <a:effectLst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bg1"/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СЕКЦИЯ 3. ИНТЕРНЕТ-ТОРГОВЛЯ И МАРКЕТПЛЕЙСЫ</a:t>
            </a:r>
          </a:p>
        </p:txBody>
      </p:sp>
      <p:graphicFrame>
        <p:nvGraphicFramePr>
          <p:cNvPr id="6" name="Объект 5">
            <a:extLst>
              <a:ext uri="{FF2B5EF4-FFF2-40B4-BE49-F238E27FC236}">
                <a16:creationId xmlns:a16="http://schemas.microsoft.com/office/drawing/2014/main" xmlns="" id="{A152D3D6-E5AB-2EC3-C021-BDE2DF619D4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-8390" y="5697579"/>
          <a:ext cx="12231149" cy="11894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CorelDRAW" r:id="rId6" imgW="17377826" imgH="1694284" progId="CorelDraw.Graphic.23">
                  <p:embed/>
                </p:oleObj>
              </mc:Choice>
              <mc:Fallback>
                <p:oleObj name="CorelDRAW" r:id="rId6" imgW="17377826" imgH="1694284" progId="CorelDraw.Graphic.23">
                  <p:embed/>
                  <p:pic>
                    <p:nvPicPr>
                      <p:cNvPr id="6" name="Объект 5">
                        <a:extLst>
                          <a:ext uri="{FF2B5EF4-FFF2-40B4-BE49-F238E27FC236}">
                            <a16:creationId xmlns:a16="http://schemas.microsoft.com/office/drawing/2014/main" xmlns="" id="{A152D3D6-E5AB-2EC3-C021-BDE2DF619D4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-8390" y="5697579"/>
                        <a:ext cx="12231149" cy="118941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615CB60F-F26B-49CC-C195-177CFCDFA0B4}"/>
              </a:ext>
            </a:extLst>
          </p:cNvPr>
          <p:cNvSpPr txBox="1"/>
          <p:nvPr/>
        </p:nvSpPr>
        <p:spPr>
          <a:xfrm>
            <a:off x="502551" y="1493319"/>
            <a:ext cx="58013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Arial" panose="020B0604020202020204" pitchFamily="34" charset="0"/>
              </a:rPr>
              <a:t>ПРОГРАММА ПЛОЩАДКИ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endParaRPr lang="ru-RU" sz="1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12:45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Практикум «Форматы и инструменты онлайн-торговли»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12:45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13:25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Кейсы и антикейсы. Какие ошибки вы сделаете, если будете учиться у теоретиков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13:30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14:30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Как выйти со своим товаром на маркетплейсы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14:45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15:30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Маркетплейсы. О чем молчат эксперты и коучи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15:30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16:00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Работа с маркетплейсом, как открыть точку выдачи товаров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16:00 </a:t>
            </a:r>
            <a:r>
              <a:rPr lang="en-US" sz="1400" b="1" dirty="0">
                <a:latin typeface="Arial" panose="020B0604020202020204" pitchFamily="34" charset="0"/>
                <a:cs typeface="Arial" panose="020B0604020202020204" pitchFamily="34" charset="0"/>
              </a:rPr>
              <a:t>–</a:t>
            </a:r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 17:00 </a:t>
            </a:r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Запуск магазина в социальной сети </a:t>
            </a:r>
          </a:p>
          <a:p>
            <a:pPr marL="285750" indent="-285750">
              <a:buClr>
                <a:schemeClr val="accent2">
                  <a:lumMod val="75000"/>
                </a:schemeClr>
              </a:buClr>
              <a:buFont typeface="Wingdings" panose="05000000000000000000" pitchFamily="2" charset="2"/>
              <a:buChar char="§"/>
            </a:pPr>
            <a:endParaRPr lang="ru-RU" sz="1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5F7AC956-7A12-084D-36E1-ED0C92081118}"/>
              </a:ext>
            </a:extLst>
          </p:cNvPr>
          <p:cNvSpPr txBox="1"/>
          <p:nvPr/>
        </p:nvSpPr>
        <p:spPr>
          <a:xfrm>
            <a:off x="502551" y="4149675"/>
            <a:ext cx="14077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>
                <a:solidFill>
                  <a:schemeClr val="tx1">
                    <a:lumMod val="50000"/>
                    <a:lumOff val="50000"/>
                  </a:schemeClr>
                </a:solidFill>
                <a:latin typeface="Arial Black" panose="020B0A04020102020204" pitchFamily="34" charset="0"/>
                <a:cs typeface="Times New Roman" panose="02020603050405020304" pitchFamily="18" charset="0"/>
              </a:rPr>
              <a:t>СПИКЕРЫ</a:t>
            </a:r>
            <a:r>
              <a:rPr lang="ru-RU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8C7377C7-AE45-A6B6-F714-07D68DBE7094}"/>
              </a:ext>
            </a:extLst>
          </p:cNvPr>
          <p:cNvSpPr txBox="1"/>
          <p:nvPr/>
        </p:nvSpPr>
        <p:spPr>
          <a:xfrm>
            <a:off x="528199" y="4727879"/>
            <a:ext cx="2284600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ИЛЬЯ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ТИМОШИН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Президент Союза Деловых Людей,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Эксперт в области цифровой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трансформации и онлайн торговли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5BE593F6-8F92-F10E-F7EF-5C6606921287}"/>
              </a:ext>
            </a:extLst>
          </p:cNvPr>
          <p:cNvSpPr txBox="1"/>
          <p:nvPr/>
        </p:nvSpPr>
        <p:spPr>
          <a:xfrm>
            <a:off x="3298092" y="4743064"/>
            <a:ext cx="2486578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ИРИНА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КИЛЯКОВА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Основатель проекта «Оживающие 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технологии VIRINKA» и онлайн-школы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«Бизнес на маркетплейсах»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2571B66-72F7-6A46-C523-5A28F042275A}"/>
              </a:ext>
            </a:extLst>
          </p:cNvPr>
          <p:cNvSpPr txBox="1"/>
          <p:nvPr/>
        </p:nvSpPr>
        <p:spPr>
          <a:xfrm>
            <a:off x="6269963" y="4655256"/>
            <a:ext cx="2555837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АНТОН</a:t>
            </a:r>
          </a:p>
          <a:p>
            <a:r>
              <a:rPr lang="ru-RU" sz="1400" b="1" dirty="0">
                <a:latin typeface="Arial" panose="020B0604020202020204" pitchFamily="34" charset="0"/>
                <a:cs typeface="Arial" panose="020B0604020202020204" pitchFamily="34" charset="0"/>
              </a:rPr>
              <a:t>ЛАНЦОВ</a:t>
            </a:r>
          </a:p>
          <a:p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федерального клуба, Лучший молодой предприниматель России 2018, ТОP-</a:t>
            </a:r>
            <a:r>
              <a:rPr lang="ru-RU" sz="1000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seller</a:t>
            </a:r>
            <a:r>
              <a:rPr lang="ru-RU" sz="1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на OZON, Wildberries, Яндекс-маркет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B9E2F06B-3BEB-9D8B-6EB8-AE34A33838C8}"/>
              </a:ext>
            </a:extLst>
          </p:cNvPr>
          <p:cNvSpPr txBox="1"/>
          <p:nvPr/>
        </p:nvSpPr>
        <p:spPr>
          <a:xfrm>
            <a:off x="9115838" y="4654622"/>
            <a:ext cx="2408576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АНТОН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КОПНИЧЕВ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Резидент бизнес-клуба «</a:t>
            </a:r>
            <a:r>
              <a:rPr kumimoji="0" lang="ru-RU" sz="1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Эквиум</a:t>
            </a:r>
            <a:r>
              <a:rPr kumimoji="0" lang="ru-RU" sz="1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50000"/>
                    <a:lumOff val="50000"/>
                  </a:prst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» </a:t>
            </a:r>
          </a:p>
        </p:txBody>
      </p:sp>
    </p:spTree>
    <p:extLst>
      <p:ext uri="{BB962C8B-B14F-4D97-AF65-F5344CB8AC3E}">
        <p14:creationId xmlns:p14="http://schemas.microsoft.com/office/powerpoint/2010/main" val="9239662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2369</TotalTime>
  <Words>1518</Words>
  <Application>Microsoft Office PowerPoint</Application>
  <PresentationFormat>Произвольный</PresentationFormat>
  <Paragraphs>354</Paragraphs>
  <Slides>15</Slides>
  <Notes>2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7" baseType="lpstr">
      <vt:lpstr>Тема Office</vt:lpstr>
      <vt:lpstr>CorelDRAW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бизнес Мой</dc:creator>
  <cp:lastModifiedBy>GZ</cp:lastModifiedBy>
  <cp:revision>41</cp:revision>
  <cp:lastPrinted>2022-09-02T06:14:42Z</cp:lastPrinted>
  <dcterms:created xsi:type="dcterms:W3CDTF">2022-08-29T08:16:19Z</dcterms:created>
  <dcterms:modified xsi:type="dcterms:W3CDTF">2022-09-12T05:56:42Z</dcterms:modified>
</cp:coreProperties>
</file>